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5A078-F351-475A-B6F6-9665F7DB40E9}" type="datetimeFigureOut">
              <a:rPr lang="nl-NL" smtClean="0"/>
              <a:t>13-3-2015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39568-1FB8-434A-BDBC-1F02B16D1889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F8F0-C768-426F-84A7-17666E55F656}" type="datetime1">
              <a:rPr lang="nl-NL" smtClean="0"/>
              <a:t>13-3-2015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6867-533B-4F58-8A27-A6F0750C43C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EB26A-0A83-4F69-84C1-5920BC302E26}" type="datetime1">
              <a:rPr lang="nl-NL" smtClean="0"/>
              <a:t>13-3-2015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6867-533B-4F58-8A27-A6F0750C43C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06B0-9FF6-497A-A39D-0E04A4F11FE2}" type="datetime1">
              <a:rPr lang="nl-NL" smtClean="0"/>
              <a:t>13-3-2015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6867-533B-4F58-8A27-A6F0750C43C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D460-CA9D-497F-9571-78E1FA111C86}" type="datetime1">
              <a:rPr lang="nl-NL" smtClean="0"/>
              <a:t>13-3-2015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6867-533B-4F58-8A27-A6F0750C43C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EB1C3-D33B-45E4-BA18-82F9C8EDD74E}" type="datetime1">
              <a:rPr lang="nl-NL" smtClean="0"/>
              <a:t>13-3-2015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6867-533B-4F58-8A27-A6F0750C43C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C07D-5CD6-4E7A-9BC8-0776E14C4701}" type="datetime1">
              <a:rPr lang="nl-NL" smtClean="0"/>
              <a:t>13-3-2015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6867-533B-4F58-8A27-A6F0750C43C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E939-0050-4F74-8B26-09806DA3326E}" type="datetime1">
              <a:rPr lang="nl-NL" smtClean="0"/>
              <a:t>13-3-2015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6867-533B-4F58-8A27-A6F0750C43C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CA21-AD5B-460B-B42D-37C8AD2C4E23}" type="datetime1">
              <a:rPr lang="nl-NL" smtClean="0"/>
              <a:t>13-3-2015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6867-533B-4F58-8A27-A6F0750C43C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3A20D-0621-4F5C-B812-61B1467F0D66}" type="datetime1">
              <a:rPr lang="nl-NL" smtClean="0"/>
              <a:t>13-3-2015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6867-533B-4F58-8A27-A6F0750C43C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8840-256D-473C-9128-10C601F22B9C}" type="datetime1">
              <a:rPr lang="nl-NL" smtClean="0"/>
              <a:t>13-3-2015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6867-533B-4F58-8A27-A6F0750C43C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15B0-01FC-4FAC-B2AD-9D0728726C44}" type="datetime1">
              <a:rPr lang="nl-NL" smtClean="0"/>
              <a:t>13-3-2015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6867-533B-4F58-8A27-A6F0750C43C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3B5B-23B9-4225-87DD-B1401B8AFB23}" type="datetime1">
              <a:rPr lang="nl-NL" smtClean="0"/>
              <a:t>13-3-2015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26867-533B-4F58-8A27-A6F0750C43C9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 descr="Lockhorst Organogram.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424" y="548680"/>
            <a:ext cx="7680000" cy="5760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971600" y="501317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971600" y="4941168"/>
            <a:ext cx="7128792" cy="160043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Organisatieconcept</a:t>
            </a:r>
            <a:r>
              <a:rPr lang="nl-NL" sz="1400" dirty="0" smtClean="0"/>
              <a:t>: </a:t>
            </a:r>
          </a:p>
          <a:p>
            <a:r>
              <a:rPr lang="nl-NL" sz="1400" dirty="0" smtClean="0"/>
              <a:t>ALV is overkoepelend</a:t>
            </a:r>
          </a:p>
          <a:p>
            <a:r>
              <a:rPr lang="nl-NL" sz="1400" dirty="0" smtClean="0"/>
              <a:t>Twee “werkmaatschappijen”: Kernactiviteiten (=operationeel) en </a:t>
            </a:r>
          </a:p>
          <a:p>
            <a:r>
              <a:rPr lang="nl-NL" sz="1400" dirty="0"/>
              <a:t> </a:t>
            </a:r>
            <a:r>
              <a:rPr lang="nl-NL" sz="1400" dirty="0" smtClean="0"/>
              <a:t>                                                     Ondersteunende Activiteiten (=logistiek)</a:t>
            </a:r>
          </a:p>
          <a:p>
            <a:r>
              <a:rPr lang="nl-NL" sz="1400" dirty="0" smtClean="0"/>
              <a:t>Bestuursondersteuning omvat “facilitaire” commissies en activiteiten</a:t>
            </a:r>
          </a:p>
          <a:p>
            <a:r>
              <a:rPr lang="nl-NL" sz="1400" dirty="0" smtClean="0"/>
              <a:t>Klankbord: het bestuur wil een klankbordgroep formeren (uit de verschillende geledingen van</a:t>
            </a:r>
          </a:p>
          <a:p>
            <a:r>
              <a:rPr lang="nl-NL" sz="1400" dirty="0"/>
              <a:t> </a:t>
            </a:r>
            <a:r>
              <a:rPr lang="nl-NL" sz="1400" dirty="0" smtClean="0"/>
              <a:t>                    de vereniging) om idee</a:t>
            </a:r>
            <a:r>
              <a:rPr lang="nl-NL" sz="1400" dirty="0" smtClean="0">
                <a:latin typeface="Calibri" pitchFamily="34" charset="0"/>
              </a:rPr>
              <a:t>ën mee te spiegelen (op draagvlak/haalbaarheid)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Lockhorst Organogram.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548680"/>
            <a:ext cx="7680000" cy="5760000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971600" y="5229200"/>
            <a:ext cx="7200800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Voor elke kernactiviteit een commissie</a:t>
            </a:r>
            <a:endParaRPr lang="nl-N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Lockhorst Organogram.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548680"/>
            <a:ext cx="7680000" cy="5760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043608" y="5805264"/>
            <a:ext cx="7128792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De activiteiten in het gestippelde vak zijn geen kern- maar ondersteunende activiteiten; zij worden wel bij de recreatiecommissie ondergebracht </a:t>
            </a:r>
            <a:endParaRPr lang="nl-N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Lockhorst Organogram.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548680"/>
            <a:ext cx="7680000" cy="5760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043608" y="5805264"/>
            <a:ext cx="7056784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De activiteiten in de rechterblokken worden veelal door specifieke commissies uitgevoerd; deze commissies worden nu eenduidig aan de Technische Commissie gekoppeld </a:t>
            </a:r>
            <a:endParaRPr lang="nl-N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Lockhorst Organogram.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548680"/>
            <a:ext cx="7680000" cy="5760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043608" y="5805264"/>
            <a:ext cx="7128792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De rechterblokken suggereren een expliciete taakstelling voor de jeugdcommissie. Tot dusver was er op deze onderwerpen slechts sprake van ondersteuning aan de TC. Discussiepunt.</a:t>
            </a:r>
            <a:endParaRPr lang="nl-N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Lockhorst Organogram.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548680"/>
            <a:ext cx="7680000" cy="5760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043608" y="5589240"/>
            <a:ext cx="7056784" cy="73866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De specifieke activiteitencommissies betreft commissies die op basis van een ledeninitiatief een andere (niet zijnde tennis) activiteit organiseren, bijv. een autorally. De Recreatiecommissie is aanspreekpunt voor dit soort activiteiten.</a:t>
            </a:r>
            <a:endParaRPr lang="nl-N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Lockhorst Organogram.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548680"/>
            <a:ext cx="7680000" cy="5760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971600" y="5589240"/>
            <a:ext cx="7200800" cy="73866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In de bestuursondersteuning is een aantal facilitaire taken en commissies ondergebracht. De Commissie Ledenwerving &amp; –behoud en de Commissie Vrijwilligers Organisatie zullen structureel meer aandacht moeten krijgen.</a:t>
            </a:r>
            <a:endParaRPr lang="nl-N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Lockhorst Organogram.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548680"/>
            <a:ext cx="7680000" cy="5760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043608" y="5589240"/>
            <a:ext cx="7128792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Hier is de gedachte principeverdeling aangegeven welk bestuurslid aanspreekpunt is voor welke commissies en omgekeerd. VZ (= voorzitter); PM (=penningmeester); AL (=algemeen lid)</a:t>
            </a:r>
            <a:endParaRPr lang="nl-N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223</Words>
  <Application>Microsoft Office PowerPoint</Application>
  <PresentationFormat>Diavoorstelling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Frank</dc:creator>
  <cp:lastModifiedBy>Frank</cp:lastModifiedBy>
  <cp:revision>7</cp:revision>
  <dcterms:created xsi:type="dcterms:W3CDTF">2015-03-13T08:06:14Z</dcterms:created>
  <dcterms:modified xsi:type="dcterms:W3CDTF">2015-03-13T09:09:57Z</dcterms:modified>
</cp:coreProperties>
</file>